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404" r:id="rId5"/>
    <p:sldId id="256" r:id="rId6"/>
    <p:sldId id="438" r:id="rId7"/>
    <p:sldId id="410" r:id="rId8"/>
    <p:sldId id="408" r:id="rId9"/>
    <p:sldId id="428" r:id="rId10"/>
    <p:sldId id="427" r:id="rId11"/>
    <p:sldId id="409" r:id="rId12"/>
    <p:sldId id="423" r:id="rId13"/>
    <p:sldId id="413" r:id="rId14"/>
    <p:sldId id="424" r:id="rId15"/>
    <p:sldId id="412" r:id="rId16"/>
    <p:sldId id="416" r:id="rId17"/>
    <p:sldId id="414" r:id="rId18"/>
    <p:sldId id="437" r:id="rId19"/>
    <p:sldId id="42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, Kaela" initials="MK" lastIdx="24" clrIdx="0">
    <p:extLst>
      <p:ext uri="{19B8F6BF-5375-455C-9EA6-DF929625EA0E}">
        <p15:presenceInfo xmlns:p15="http://schemas.microsoft.com/office/powerpoint/2012/main" userId="S::martik39@erau.edu::542402d1-5145-4610-b7fe-b8db364a0706" providerId="AD"/>
      </p:ext>
    </p:extLst>
  </p:cmAuthor>
  <p:cmAuthor id="2" name="Gray, Brennan R." initials="GBR" lastIdx="2" clrIdx="1">
    <p:extLst>
      <p:ext uri="{19B8F6BF-5375-455C-9EA6-DF929625EA0E}">
        <p15:presenceInfo xmlns:p15="http://schemas.microsoft.com/office/powerpoint/2012/main" userId="Gray, Brennan R." providerId="None"/>
      </p:ext>
    </p:extLst>
  </p:cmAuthor>
  <p:cmAuthor id="3" name="Martin, Kaela" initials="MK [2]" lastIdx="1" clrIdx="2">
    <p:extLst>
      <p:ext uri="{19B8F6BF-5375-455C-9EA6-DF929625EA0E}">
        <p15:presenceInfo xmlns:p15="http://schemas.microsoft.com/office/powerpoint/2012/main" userId="S-1-5-21-795392005-3913728759-1119654287-345011" providerId="AD"/>
      </p:ext>
    </p:extLst>
  </p:cmAuthor>
  <p:cmAuthor id="4" name="Landon, Parker D." initials="LD" lastIdx="2" clrIdx="3">
    <p:extLst>
      <p:ext uri="{19B8F6BF-5375-455C-9EA6-DF929625EA0E}">
        <p15:presenceInfo xmlns:p15="http://schemas.microsoft.com/office/powerpoint/2012/main" userId="S::landonp@my.erau.edu::5ffd68d5-ce62-42da-9ae7-a2a63693e8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DCF73C-9BEA-AAB7-E595-98DB8BCD2C5F}" v="2" dt="2020-02-14T19:06:14.240"/>
    <p1510:client id="{3C92379E-8459-FDFC-4A00-D214F0513B85}" v="452" dt="2020-01-06T16:11:38.774"/>
    <p1510:client id="{3CF904C8-5EC3-E28E-C13D-ECFD9E3A6874}" v="136" dt="2020-04-03T17:47:56.477"/>
    <p1510:client id="{42980714-39AF-4EC0-9F1C-6CB9ABB40C40}" v="59" dt="2020-01-02T18:55:17.439"/>
    <p1510:client id="{DAD27884-619A-4260-9D0A-47FE54B5CF41}" v="10" dt="2020-01-03T21:08:23.607"/>
    <p1510:client id="{F46CA4E2-AA8A-1391-AFA6-B67D4702EB4E}" v="15" dt="2020-01-06T16:15:40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77" autoAdjust="0"/>
  </p:normalViewPr>
  <p:slideViewPr>
    <p:cSldViewPr snapToGrid="0">
      <p:cViewPr varScale="1">
        <p:scale>
          <a:sx n="61" d="100"/>
          <a:sy n="61" d="100"/>
        </p:scale>
        <p:origin x="9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0-04-03T10:45:39.171" idx="1">
    <p:pos x="10" y="10"/>
    <p:text>Dynamic programming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0-04-03T10:45:50.641" idx="2">
    <p:pos x="10" y="10"/>
    <p:text>Ephemeris Reader
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F7E24-2529-459D-8380-BA4BBE37BB5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4308D-0143-4372-A5D4-9706B31E4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3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Julia is 2x as fast as MATLAB in most cases.</a:t>
            </a:r>
          </a:p>
          <a:p>
            <a:r>
              <a:rPr lang="en-US" dirty="0"/>
              <a:t>Open source and free, no licenses.</a:t>
            </a:r>
          </a:p>
          <a:p>
            <a:r>
              <a:rPr lang="en-US" dirty="0"/>
              <a:t>Looks like MATLAB so it’s easy to move to.</a:t>
            </a:r>
          </a:p>
          <a:p>
            <a:r>
              <a:rPr lang="en-US" dirty="0"/>
              <a:t>Julia 100x faster in this case. (Not a real benchmark!)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6A78-2CBE-4181-BDC0-A2DF312858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7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4308D-0143-4372-A5D4-9706B31E46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39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the polyhedron gravitational modeling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Reconstruct the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astermod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function to be more versatile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 the capability to download and present asteroid shape files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Optimize the subfunctions to reduce the runtime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 features that enable compatibility with Spice files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 higher order spherical harmonics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4308D-0143-4372-A5D4-9706B31E46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27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Kaela Martin and Dr. Damon Landau</a:t>
            </a:r>
          </a:p>
          <a:p>
            <a:r>
              <a:rPr lang="en-US" dirty="0">
                <a:latin typeface="Tahoma"/>
                <a:ea typeface="Tahoma"/>
                <a:cs typeface="Tahoma"/>
              </a:rPr>
              <a:t>Anne Boettcher and Virginia </a:t>
            </a:r>
            <a:r>
              <a:rPr lang="en-US" dirty="0" err="1">
                <a:latin typeface="Tahoma"/>
                <a:ea typeface="Tahoma"/>
                <a:cs typeface="Tahoma"/>
              </a:rPr>
              <a:t>MacGowan</a:t>
            </a:r>
            <a:r>
              <a:rPr lang="en-US" dirty="0">
                <a:latin typeface="Tahoma"/>
                <a:ea typeface="Tahoma"/>
                <a:cs typeface="Tahoma"/>
              </a:rPr>
              <a:t> and The Embry-Riddle Aeronautical University Undergraduate Research Institution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4308D-0143-4372-A5D4-9706B31E46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8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24-8E0E-4F50-8494-29F2A1EEB657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9BFA-BEA8-4DB8-B512-1E689791D2D7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2904-EBE1-4FAF-9103-C1B1B32F108E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286C-FC1E-4E80-BF87-3E83335CECBB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FE85-12DA-48DB-9AE5-B566B85E5FA2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C3A5-E1E0-471D-92CB-9BE127FCCD19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9CB3-3039-41CE-898A-7A5CB26643B0}" type="datetime1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9258-A0BE-4B0E-AD9A-07D8F90E99F5}" type="datetime1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9128-5236-4B6D-84C6-9C01174C1771}" type="datetime1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675D-D7F8-49B3-9D0A-0808AA97910D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E815-9F92-4D2A-8957-FDD00B9651D2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B2DDF-96C0-4A73-B51B-4864BFC030CC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-123218"/>
            <a:ext cx="12192000" cy="584784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0" y="4039062"/>
            <a:ext cx="4329547" cy="157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Clr>
                <a:srgbClr val="00529B"/>
              </a:buClr>
              <a:buNone/>
            </a:pPr>
            <a:r>
              <a:rPr lang="en-US" altLang="en-US" sz="2100" b="1" kern="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Kaela Martin, Parker Landon</a:t>
            </a:r>
            <a:endParaRPr lang="en-US" sz="21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0" indent="0" eaLnBrk="1" hangingPunct="1">
              <a:buClr>
                <a:srgbClr val="00529B"/>
              </a:buClr>
              <a:buNone/>
            </a:pPr>
            <a:r>
              <a:rPr lang="en-US" altLang="en-US" sz="2100" kern="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Embry-Riddle Aeronautical University</a:t>
            </a:r>
          </a:p>
          <a:p>
            <a:pPr marL="0" indent="0" eaLnBrk="1" hangingPunct="1">
              <a:buClr>
                <a:srgbClr val="00529B"/>
              </a:buClr>
              <a:buNone/>
            </a:pPr>
            <a:endParaRPr lang="en-US" altLang="en-US" sz="2100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Clr>
                <a:srgbClr val="00529B"/>
              </a:buClr>
              <a:buNone/>
            </a:pPr>
            <a:endParaRPr lang="en-US" altLang="en-US" sz="2100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kern="0" dirty="0">
              <a:solidFill>
                <a:srgbClr val="000000"/>
              </a:solidFill>
              <a:latin typeface="Calibri" panose="020F0502020204030204"/>
              <a:ea typeface="Tahoma" panose="020B0604030504040204" pitchFamily="34" charset="0"/>
              <a:cs typeface="Calibri" panose="020F050202020403020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798110"/>
            <a:ext cx="12192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4000" b="1" kern="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Julia 1.2 Ephemeris Reader and Gravitational Modeling Program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6F72741-7321-408D-A572-8E85ABB0AB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84" b="92200" l="3500" r="96167">
                        <a14:foregroundMark x1="6500" y1="46022" x2="6500" y2="46022"/>
                        <a14:foregroundMark x1="3833" y1="46334" x2="3833" y2="46334"/>
                        <a14:foregroundMark x1="45833" y1="9516" x2="45833" y2="9516"/>
                        <a14:foregroundMark x1="43000" y1="6708" x2="43000" y2="6708"/>
                        <a14:foregroundMark x1="95500" y1="42746" x2="95500" y2="42746"/>
                        <a14:foregroundMark x1="45500" y1="40874" x2="45500" y2="40874"/>
                        <a14:foregroundMark x1="40167" y1="41966" x2="40167" y2="41966"/>
                        <a14:foregroundMark x1="25000" y1="12793" x2="25000" y2="12793"/>
                        <a14:foregroundMark x1="25000" y1="12793" x2="25000" y2="12793"/>
                        <a14:foregroundMark x1="29833" y1="11388" x2="29833" y2="11388"/>
                        <a14:foregroundMark x1="50167" y1="7020" x2="50167" y2="7020"/>
                        <a14:foregroundMark x1="96167" y1="45710" x2="96167" y2="45710"/>
                        <a14:foregroundMark x1="89000" y1="24649" x2="89000" y2="24649"/>
                        <a14:foregroundMark x1="81167" y1="40874" x2="35667" y2="41342"/>
                        <a14:foregroundMark x1="35667" y1="41342" x2="26500" y2="37129"/>
                        <a14:foregroundMark x1="26500" y1="37129" x2="22833" y2="27925"/>
                        <a14:foregroundMark x1="22833" y1="27925" x2="23500" y2="20437"/>
                        <a14:foregroundMark x1="25500" y1="22465" x2="35500" y2="22777"/>
                        <a14:foregroundMark x1="35500" y1="22777" x2="72167" y2="20437"/>
                        <a14:foregroundMark x1="72167" y1="20437" x2="77500" y2="21373"/>
                        <a14:foregroundMark x1="23833" y1="33697" x2="24500" y2="47270"/>
                        <a14:foregroundMark x1="24500" y1="47270" x2="28333" y2="54602"/>
                        <a14:foregroundMark x1="28333" y1="54602" x2="37500" y2="54290"/>
                        <a14:foregroundMark x1="37500" y1="54290" x2="40000" y2="45866"/>
                        <a14:foregroundMark x1="40000" y1="45866" x2="38333" y2="29173"/>
                        <a14:foregroundMark x1="52667" y1="29329" x2="50000" y2="40250"/>
                        <a14:foregroundMark x1="50000" y1="40250" x2="53000" y2="60218"/>
                        <a14:foregroundMark x1="53667" y1="29017" x2="62000" y2="30577"/>
                        <a14:foregroundMark x1="62000" y1="30577" x2="67167" y2="37285"/>
                        <a14:foregroundMark x1="67167" y1="37285" x2="62500" y2="45086"/>
                        <a14:foregroundMark x1="62500" y1="45086" x2="64333" y2="56318"/>
                        <a14:foregroundMark x1="75000" y1="28549" x2="74500" y2="59750"/>
                        <a14:foregroundMark x1="49333" y1="30889" x2="50667" y2="56318"/>
                        <a14:foregroundMark x1="22167" y1="47426" x2="25333" y2="55694"/>
                        <a14:foregroundMark x1="25333" y1="55694" x2="33667" y2="57410"/>
                        <a14:foregroundMark x1="33667" y1="57410" x2="40500" y2="52730"/>
                        <a14:foregroundMark x1="40500" y1="52730" x2="41833" y2="50234"/>
                        <a14:foregroundMark x1="21000" y1="16225" x2="14500" y2="27613"/>
                        <a14:foregroundMark x1="11833" y1="26677" x2="5833" y2="39782"/>
                        <a14:foregroundMark x1="3833" y1="43994" x2="3833" y2="43994"/>
                        <a14:foregroundMark x1="3500" y1="50858" x2="3500" y2="50858"/>
                        <a14:foregroundMark x1="58500" y1="55850" x2="66667" y2="57410"/>
                        <a14:foregroundMark x1="46333" y1="88768" x2="52000" y2="9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500" y="5829701"/>
            <a:ext cx="962526" cy="1028299"/>
          </a:xfrm>
          <a:prstGeom prst="rect">
            <a:avLst/>
          </a:prstGeom>
        </p:spPr>
      </p:pic>
      <p:pic>
        <p:nvPicPr>
          <p:cNvPr id="1026" name="Picture 2" descr="Image result for non copyrighted embry riddle logo">
            <a:extLst>
              <a:ext uri="{FF2B5EF4-FFF2-40B4-BE49-F238E27FC236}">
                <a16:creationId xmlns:a16="http://schemas.microsoft.com/office/drawing/2014/main" id="{E6859374-6F9F-4C72-BD52-0AEB736A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21" y="5862442"/>
            <a:ext cx="42862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9B9D150-8259-47BB-85E2-E474603E6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" b="2890"/>
          <a:stretch/>
        </p:blipFill>
        <p:spPr bwMode="auto">
          <a:xfrm>
            <a:off x="6096000" y="2391185"/>
            <a:ext cx="4648200" cy="310470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6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583EB-8EF9-462F-9285-7C6589155D87}"/>
              </a:ext>
            </a:extLst>
          </p:cNvPr>
          <p:cNvSpPr/>
          <p:nvPr/>
        </p:nvSpPr>
        <p:spPr bwMode="auto">
          <a:xfrm>
            <a:off x="0" y="-28876"/>
            <a:ext cx="12192000" cy="167511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6EC61-AD96-4430-B8ED-AAD3D7A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81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Alternatively the program has a method to solve for acceleration using the Brillouin sphere and moments of inertia.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Content Placeholder 2" descr="A close up of a map&#10;&#10;Description automatically generated">
            <a:extLst>
              <a:ext uri="{FF2B5EF4-FFF2-40B4-BE49-F238E27FC236}">
                <a16:creationId xmlns:a16="http://schemas.microsoft.com/office/drawing/2014/main" id="{9455D409-6CB9-4F9D-A223-571A65E52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16" y="1825625"/>
            <a:ext cx="9170767" cy="4351338"/>
          </a:xfrm>
        </p:spPr>
      </p:pic>
    </p:spTree>
    <p:extLst>
      <p:ext uri="{BB962C8B-B14F-4D97-AF65-F5344CB8AC3E}">
        <p14:creationId xmlns:p14="http://schemas.microsoft.com/office/powerpoint/2010/main" val="405999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583EB-8EF9-462F-9285-7C6589155D87}"/>
              </a:ext>
            </a:extLst>
          </p:cNvPr>
          <p:cNvSpPr/>
          <p:nvPr/>
        </p:nvSpPr>
        <p:spPr bwMode="auto">
          <a:xfrm>
            <a:off x="0" y="-28876"/>
            <a:ext cx="12192000" cy="167511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6EC61-AD96-4430-B8ED-AAD3D7A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819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Tahoma"/>
                <a:ea typeface="Tahoma"/>
                <a:cs typeface="Tahoma"/>
              </a:rPr>
              <a:t>This method requires separate solutions for field points within the Brillouin Sphere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Content Placeholder 2" descr="A close up of a map&#10;&#10;Description automatically generated">
            <a:extLst>
              <a:ext uri="{FF2B5EF4-FFF2-40B4-BE49-F238E27FC236}">
                <a16:creationId xmlns:a16="http://schemas.microsoft.com/office/drawing/2014/main" id="{9455D409-6CB9-4F9D-A223-571A65E52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60" t="3342" r="22451" b="42722"/>
          <a:stretch/>
        </p:blipFill>
        <p:spPr>
          <a:xfrm>
            <a:off x="2580640" y="2400170"/>
            <a:ext cx="7030720" cy="3202247"/>
          </a:xfrm>
        </p:spPr>
      </p:pic>
    </p:spTree>
    <p:extLst>
      <p:ext uri="{BB962C8B-B14F-4D97-AF65-F5344CB8AC3E}">
        <p14:creationId xmlns:p14="http://schemas.microsoft.com/office/powerpoint/2010/main" val="239759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583EB-8EF9-462F-9285-7C6589155D87}"/>
              </a:ext>
            </a:extLst>
          </p:cNvPr>
          <p:cNvSpPr/>
          <p:nvPr/>
        </p:nvSpPr>
        <p:spPr bwMode="auto">
          <a:xfrm>
            <a:off x="0" y="-83304"/>
            <a:ext cx="12192000" cy="167511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6EC61-AD96-4430-B8ED-AAD3D7A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49" y="117805"/>
            <a:ext cx="11687502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In the future, we plan to transfer additional packages to Julia and expand the program’s capabilities.</a:t>
            </a:r>
            <a:endParaRPr lang="en-US" sz="3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D4F8B9-DE48-4D89-BAA9-A02DB38B7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7" y="2291781"/>
            <a:ext cx="4789592" cy="379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02832A-139D-4E52-8361-D2D936F93AAB}"/>
              </a:ext>
            </a:extLst>
          </p:cNvPr>
          <p:cNvSpPr txBox="1"/>
          <p:nvPr/>
        </p:nvSpPr>
        <p:spPr>
          <a:xfrm>
            <a:off x="6572453" y="4889159"/>
            <a:ext cx="469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 downloading asteroid shape files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B538CA-305F-49C6-9F15-297645E55628}"/>
              </a:ext>
            </a:extLst>
          </p:cNvPr>
          <p:cNvSpPr txBox="1"/>
          <p:nvPr/>
        </p:nvSpPr>
        <p:spPr>
          <a:xfrm>
            <a:off x="1319048" y="1992298"/>
            <a:ext cx="3365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Transfer modeling to Julia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572491-DE36-424C-A9F5-AC76D48F6D5E}"/>
              </a:ext>
            </a:extLst>
          </p:cNvPr>
          <p:cNvSpPr txBox="1"/>
          <p:nvPr/>
        </p:nvSpPr>
        <p:spPr>
          <a:xfrm>
            <a:off x="6121500" y="4605899"/>
            <a:ext cx="45095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ahoma"/>
                <a:ea typeface="Tahoma"/>
                <a:cs typeface="Arial"/>
              </a:rPr>
              <a:t>[5]</a:t>
            </a:r>
            <a:endParaRPr lang="en-US" dirty="0">
              <a:solidFill>
                <a:schemeClr val="bg1"/>
              </a:solidFill>
              <a:latin typeface="Tahoma"/>
              <a:ea typeface="Tahom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0920" t="18446" r="6402" b="14989"/>
          <a:stretch/>
        </p:blipFill>
        <p:spPr>
          <a:xfrm>
            <a:off x="5016243" y="2790451"/>
            <a:ext cx="6923508" cy="20955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572491-DE36-424C-A9F5-AC76D48F6D5E}"/>
              </a:ext>
            </a:extLst>
          </p:cNvPr>
          <p:cNvSpPr txBox="1"/>
          <p:nvPr/>
        </p:nvSpPr>
        <p:spPr>
          <a:xfrm>
            <a:off x="5032260" y="4550639"/>
            <a:ext cx="45095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ahoma"/>
                <a:ea typeface="Tahoma"/>
                <a:cs typeface="Arial"/>
              </a:rPr>
              <a:t>[2]</a:t>
            </a:r>
            <a:endParaRPr lang="en-US" dirty="0">
              <a:solidFill>
                <a:schemeClr val="bg1"/>
              </a:solidFill>
              <a:latin typeface="Tahoma"/>
              <a:ea typeface="Tahom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D88254-E6F5-41F4-B68F-CA486C9C238A}"/>
              </a:ext>
            </a:extLst>
          </p:cNvPr>
          <p:cNvSpPr txBox="1"/>
          <p:nvPr/>
        </p:nvSpPr>
        <p:spPr>
          <a:xfrm>
            <a:off x="910132" y="5907137"/>
            <a:ext cx="491837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latin typeface="Tahoma"/>
                <a:ea typeface="Tahoma"/>
                <a:cs typeface="Tahoma"/>
              </a:rPr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66734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583EB-8EF9-462F-9285-7C6589155D87}"/>
              </a:ext>
            </a:extLst>
          </p:cNvPr>
          <p:cNvSpPr/>
          <p:nvPr/>
        </p:nvSpPr>
        <p:spPr bwMode="auto">
          <a:xfrm>
            <a:off x="0" y="-83305"/>
            <a:ext cx="12192000" cy="167511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6EC61-AD96-4430-B8ED-AAD3D7A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48" y="114653"/>
            <a:ext cx="10849303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In summary, </a:t>
            </a:r>
            <a:r>
              <a:rPr lang="en-US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BodyDataReader</a:t>
            </a:r>
            <a:r>
              <a:rPr lang="en-US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is fully functional and other packages are in progress.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7C595067-C7A6-49FE-885A-4891BD554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36" y="1657611"/>
            <a:ext cx="3915903" cy="259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7AFE62-2068-46B8-93EA-6AEF37E24818}"/>
              </a:ext>
            </a:extLst>
          </p:cNvPr>
          <p:cNvSpPr txBox="1"/>
          <p:nvPr/>
        </p:nvSpPr>
        <p:spPr>
          <a:xfrm>
            <a:off x="3035433" y="1688077"/>
            <a:ext cx="273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Ephemeris Reader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6663DA-5669-46FE-81D4-E4CECB319E78}"/>
              </a:ext>
            </a:extLst>
          </p:cNvPr>
          <p:cNvSpPr txBox="1"/>
          <p:nvPr/>
        </p:nvSpPr>
        <p:spPr>
          <a:xfrm>
            <a:off x="3197888" y="4692419"/>
            <a:ext cx="273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Polyhedral Modeling</a:t>
            </a:r>
          </a:p>
        </p:txBody>
      </p:sp>
      <p:pic>
        <p:nvPicPr>
          <p:cNvPr id="14" name="Content Placeholder 2" descr="A close up of a map&#10;&#10;Description automatically generated">
            <a:extLst>
              <a:ext uri="{FF2B5EF4-FFF2-40B4-BE49-F238E27FC236}">
                <a16:creationId xmlns:a16="http://schemas.microsoft.com/office/drawing/2014/main" id="{2F40BB4D-BA70-4E33-906B-0DF2551455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4618" r="21630"/>
          <a:stretch/>
        </p:blipFill>
        <p:spPr>
          <a:xfrm>
            <a:off x="7528172" y="4136503"/>
            <a:ext cx="3388010" cy="25914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6B289CE-E0CE-4125-B13B-77ED0ED55A8E}"/>
              </a:ext>
            </a:extLst>
          </p:cNvPr>
          <p:cNvSpPr txBox="1"/>
          <p:nvPr/>
        </p:nvSpPr>
        <p:spPr>
          <a:xfrm>
            <a:off x="10154494" y="4458091"/>
            <a:ext cx="273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Brillouin Sphere</a:t>
            </a:r>
          </a:p>
        </p:txBody>
      </p:sp>
      <p:pic>
        <p:nvPicPr>
          <p:cNvPr id="18" name="Content Placeholder 2" descr="A picture containing sitting, dark, apple, egg&#10;&#10;Description automatically generated">
            <a:extLst>
              <a:ext uri="{FF2B5EF4-FFF2-40B4-BE49-F238E27FC236}">
                <a16:creationId xmlns:a16="http://schemas.microsoft.com/office/drawing/2014/main" id="{38A9294C-FE3A-4B5E-8466-E38E3F4D2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546" y="1440216"/>
            <a:ext cx="2948085" cy="2948085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270FE2F-26AE-405A-9714-0091D445B7F7}"/>
              </a:ext>
            </a:extLst>
          </p:cNvPr>
          <p:cNvSpPr txBox="1"/>
          <p:nvPr/>
        </p:nvSpPr>
        <p:spPr>
          <a:xfrm>
            <a:off x="5930202" y="1581661"/>
            <a:ext cx="273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Spherical Harmonics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0920" t="18446" r="6402" b="14989"/>
          <a:stretch/>
        </p:blipFill>
        <p:spPr>
          <a:xfrm>
            <a:off x="1320925" y="5061751"/>
            <a:ext cx="5625662" cy="17027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8572491-DE36-424C-A9F5-AC76D48F6D5E}"/>
              </a:ext>
            </a:extLst>
          </p:cNvPr>
          <p:cNvSpPr txBox="1"/>
          <p:nvPr/>
        </p:nvSpPr>
        <p:spPr>
          <a:xfrm>
            <a:off x="1320925" y="6450911"/>
            <a:ext cx="45095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ahoma"/>
                <a:ea typeface="Tahoma"/>
                <a:cs typeface="Arial"/>
              </a:rPr>
              <a:t>[2]</a:t>
            </a:r>
            <a:endParaRPr lang="en-US" dirty="0">
              <a:solidFill>
                <a:schemeClr val="bg1"/>
              </a:solidFill>
              <a:latin typeface="Tahoma"/>
              <a:ea typeface="Tahom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D88254-E6F5-41F4-B68F-CA486C9C238A}"/>
              </a:ext>
            </a:extLst>
          </p:cNvPr>
          <p:cNvSpPr txBox="1"/>
          <p:nvPr/>
        </p:nvSpPr>
        <p:spPr>
          <a:xfrm>
            <a:off x="5930202" y="3752061"/>
            <a:ext cx="491837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latin typeface="Tahoma"/>
                <a:ea typeface="Tahoma"/>
                <a:cs typeface="Tahoma"/>
              </a:rPr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192724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583EB-8EF9-462F-9285-7C6589155D87}"/>
              </a:ext>
            </a:extLst>
          </p:cNvPr>
          <p:cNvSpPr/>
          <p:nvPr/>
        </p:nvSpPr>
        <p:spPr bwMode="auto">
          <a:xfrm>
            <a:off x="0" y="1951720"/>
            <a:ext cx="12192000" cy="295456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6EC61-AD96-4430-B8ED-AAD3D7A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9988"/>
            <a:ext cx="10515600" cy="233802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would like to give a big thank you to those who have supported us!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313A248B-A397-4006-B92A-3837321A5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4" b="92200" l="3500" r="96167">
                        <a14:foregroundMark x1="6500" y1="46022" x2="6500" y2="46022"/>
                        <a14:foregroundMark x1="3833" y1="46334" x2="3833" y2="46334"/>
                        <a14:foregroundMark x1="45833" y1="9516" x2="45833" y2="9516"/>
                        <a14:foregroundMark x1="43000" y1="6708" x2="43000" y2="6708"/>
                        <a14:foregroundMark x1="95500" y1="42746" x2="95500" y2="42746"/>
                        <a14:foregroundMark x1="45500" y1="40874" x2="45500" y2="40874"/>
                        <a14:foregroundMark x1="40167" y1="41966" x2="40167" y2="41966"/>
                        <a14:foregroundMark x1="25000" y1="12793" x2="25000" y2="12793"/>
                        <a14:foregroundMark x1="25000" y1="12793" x2="25000" y2="12793"/>
                        <a14:foregroundMark x1="29833" y1="11388" x2="29833" y2="11388"/>
                        <a14:foregroundMark x1="50167" y1="7020" x2="50167" y2="7020"/>
                        <a14:foregroundMark x1="96167" y1="45710" x2="96167" y2="45710"/>
                        <a14:foregroundMark x1="89000" y1="24649" x2="89000" y2="24649"/>
                        <a14:foregroundMark x1="81167" y1="40874" x2="35667" y2="41342"/>
                        <a14:foregroundMark x1="35667" y1="41342" x2="26500" y2="37129"/>
                        <a14:foregroundMark x1="26500" y1="37129" x2="22833" y2="27925"/>
                        <a14:foregroundMark x1="22833" y1="27925" x2="23500" y2="20437"/>
                        <a14:foregroundMark x1="25500" y1="22465" x2="35500" y2="22777"/>
                        <a14:foregroundMark x1="35500" y1="22777" x2="72167" y2="20437"/>
                        <a14:foregroundMark x1="72167" y1="20437" x2="77500" y2="21373"/>
                        <a14:foregroundMark x1="23833" y1="33697" x2="24500" y2="47270"/>
                        <a14:foregroundMark x1="24500" y1="47270" x2="28333" y2="54602"/>
                        <a14:foregroundMark x1="28333" y1="54602" x2="37500" y2="54290"/>
                        <a14:foregroundMark x1="37500" y1="54290" x2="40000" y2="45866"/>
                        <a14:foregroundMark x1="40000" y1="45866" x2="38333" y2="29173"/>
                        <a14:foregroundMark x1="52667" y1="29329" x2="50000" y2="40250"/>
                        <a14:foregroundMark x1="50000" y1="40250" x2="53000" y2="60218"/>
                        <a14:foregroundMark x1="53667" y1="29017" x2="62000" y2="30577"/>
                        <a14:foregroundMark x1="62000" y1="30577" x2="67167" y2="37285"/>
                        <a14:foregroundMark x1="67167" y1="37285" x2="62500" y2="45086"/>
                        <a14:foregroundMark x1="62500" y1="45086" x2="64333" y2="56318"/>
                        <a14:foregroundMark x1="75000" y1="28549" x2="74500" y2="59750"/>
                        <a14:foregroundMark x1="49333" y1="30889" x2="50667" y2="56318"/>
                        <a14:foregroundMark x1="22167" y1="47426" x2="25333" y2="55694"/>
                        <a14:foregroundMark x1="25333" y1="55694" x2="33667" y2="57410"/>
                        <a14:foregroundMark x1="33667" y1="57410" x2="40500" y2="52730"/>
                        <a14:foregroundMark x1="40500" y1="52730" x2="41833" y2="50234"/>
                        <a14:foregroundMark x1="21000" y1="16225" x2="14500" y2="27613"/>
                        <a14:foregroundMark x1="11833" y1="26677" x2="5833" y2="39782"/>
                        <a14:foregroundMark x1="3833" y1="43994" x2="3833" y2="43994"/>
                        <a14:foregroundMark x1="3500" y1="50858" x2="3500" y2="50858"/>
                        <a14:foregroundMark x1="58500" y1="55850" x2="66667" y2="57410"/>
                        <a14:foregroundMark x1="46333" y1="88768" x2="52000" y2="9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923994"/>
            <a:ext cx="2743200" cy="293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583EB-8EF9-462F-9285-7C6589155D87}"/>
              </a:ext>
            </a:extLst>
          </p:cNvPr>
          <p:cNvSpPr/>
          <p:nvPr/>
        </p:nvSpPr>
        <p:spPr bwMode="auto">
          <a:xfrm>
            <a:off x="0" y="-83305"/>
            <a:ext cx="12192000" cy="167511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6EC61-AD96-4430-B8ED-AAD3D7A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48" y="114653"/>
            <a:ext cx="10849303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In summary, Ephemeris Reader is fully functional and other packages are in progress.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7C595067-C7A6-49FE-885A-4891BD554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36" y="1657611"/>
            <a:ext cx="3915903" cy="259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7AFE62-2068-46B8-93EA-6AEF37E24818}"/>
              </a:ext>
            </a:extLst>
          </p:cNvPr>
          <p:cNvSpPr txBox="1"/>
          <p:nvPr/>
        </p:nvSpPr>
        <p:spPr>
          <a:xfrm>
            <a:off x="3035433" y="1688077"/>
            <a:ext cx="273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Ephemeris Reader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6663DA-5669-46FE-81D4-E4CECB319E78}"/>
              </a:ext>
            </a:extLst>
          </p:cNvPr>
          <p:cNvSpPr txBox="1"/>
          <p:nvPr/>
        </p:nvSpPr>
        <p:spPr>
          <a:xfrm>
            <a:off x="3197888" y="4692419"/>
            <a:ext cx="273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Polyhedral Modeling</a:t>
            </a:r>
          </a:p>
        </p:txBody>
      </p:sp>
      <p:pic>
        <p:nvPicPr>
          <p:cNvPr id="14" name="Content Placeholder 2" descr="A close up of a map&#10;&#10;Description automatically generated">
            <a:extLst>
              <a:ext uri="{FF2B5EF4-FFF2-40B4-BE49-F238E27FC236}">
                <a16:creationId xmlns:a16="http://schemas.microsoft.com/office/drawing/2014/main" id="{2F40BB4D-BA70-4E33-906B-0DF2551455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4618" r="21630"/>
          <a:stretch/>
        </p:blipFill>
        <p:spPr>
          <a:xfrm>
            <a:off x="7528172" y="4136503"/>
            <a:ext cx="3388010" cy="25914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6B289CE-E0CE-4125-B13B-77ED0ED55A8E}"/>
              </a:ext>
            </a:extLst>
          </p:cNvPr>
          <p:cNvSpPr txBox="1"/>
          <p:nvPr/>
        </p:nvSpPr>
        <p:spPr>
          <a:xfrm>
            <a:off x="10154494" y="4458091"/>
            <a:ext cx="273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Brillouin Sphere</a:t>
            </a:r>
          </a:p>
        </p:txBody>
      </p:sp>
      <p:pic>
        <p:nvPicPr>
          <p:cNvPr id="18" name="Content Placeholder 2" descr="A picture containing sitting, dark, apple, egg&#10;&#10;Description automatically generated">
            <a:extLst>
              <a:ext uri="{FF2B5EF4-FFF2-40B4-BE49-F238E27FC236}">
                <a16:creationId xmlns:a16="http://schemas.microsoft.com/office/drawing/2014/main" id="{38A9294C-FE3A-4B5E-8466-E38E3F4D2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546" y="1440216"/>
            <a:ext cx="2948085" cy="2948085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270FE2F-26AE-405A-9714-0091D445B7F7}"/>
              </a:ext>
            </a:extLst>
          </p:cNvPr>
          <p:cNvSpPr txBox="1"/>
          <p:nvPr/>
        </p:nvSpPr>
        <p:spPr>
          <a:xfrm>
            <a:off x="5930202" y="1581661"/>
            <a:ext cx="273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Spherical Harmonics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0920" t="18446" r="6402" b="14989"/>
          <a:stretch/>
        </p:blipFill>
        <p:spPr>
          <a:xfrm>
            <a:off x="1320925" y="5061751"/>
            <a:ext cx="5625662" cy="17027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8572491-DE36-424C-A9F5-AC76D48F6D5E}"/>
              </a:ext>
            </a:extLst>
          </p:cNvPr>
          <p:cNvSpPr txBox="1"/>
          <p:nvPr/>
        </p:nvSpPr>
        <p:spPr>
          <a:xfrm>
            <a:off x="1320925" y="6450911"/>
            <a:ext cx="45095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ahoma"/>
                <a:ea typeface="Tahoma"/>
                <a:cs typeface="Arial"/>
              </a:rPr>
              <a:t>[2]</a:t>
            </a:r>
            <a:endParaRPr lang="en-US" dirty="0">
              <a:solidFill>
                <a:schemeClr val="bg1"/>
              </a:solidFill>
              <a:latin typeface="Tahoma"/>
              <a:ea typeface="Tahom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70FE2F-26AE-405A-9714-0091D445B7F7}"/>
              </a:ext>
            </a:extLst>
          </p:cNvPr>
          <p:cNvSpPr txBox="1"/>
          <p:nvPr/>
        </p:nvSpPr>
        <p:spPr>
          <a:xfrm>
            <a:off x="9721885" y="2544926"/>
            <a:ext cx="176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D88254-E6F5-41F4-B68F-CA486C9C238A}"/>
              </a:ext>
            </a:extLst>
          </p:cNvPr>
          <p:cNvSpPr txBox="1"/>
          <p:nvPr/>
        </p:nvSpPr>
        <p:spPr>
          <a:xfrm>
            <a:off x="5761605" y="3752061"/>
            <a:ext cx="491837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latin typeface="Tahoma"/>
                <a:ea typeface="Tahoma"/>
                <a:cs typeface="Tahoma"/>
              </a:rPr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13181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583EB-8EF9-462F-9285-7C6589155D87}"/>
              </a:ext>
            </a:extLst>
          </p:cNvPr>
          <p:cNvSpPr/>
          <p:nvPr/>
        </p:nvSpPr>
        <p:spPr bwMode="auto">
          <a:xfrm>
            <a:off x="0" y="-28876"/>
            <a:ext cx="12192000" cy="167511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6EC61-AD96-4430-B8ED-AAD3D7A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819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16D5D6-FC03-40B9-9957-6F5B13006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84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  <a:ea typeface="+mn-lt"/>
                <a:cs typeface="+mn-lt"/>
              </a:rPr>
              <a:t>[1] https://www.sciencemag.org/careers/2016/07/looking-space-asteroid-miner</a:t>
            </a:r>
            <a:endParaRPr lang="en-US" dirty="0">
              <a:latin typeface="Calibri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latin typeface="+mj-lt"/>
                <a:ea typeface="+mn-lt"/>
                <a:cs typeface="+mn-lt"/>
              </a:rPr>
              <a:t>[2] https://astro.troja.mff.cuni.cz/projects/asteroids3D/data/archive/1-1000/A109.M1806.shape.png</a:t>
            </a:r>
          </a:p>
          <a:p>
            <a:pPr marL="0" indent="0">
              <a:buNone/>
            </a:pPr>
            <a:r>
              <a:rPr lang="en-US" dirty="0">
                <a:latin typeface="+mj-lt"/>
                <a:ea typeface="Tahoma"/>
                <a:cs typeface="Tahoma"/>
              </a:rPr>
              <a:t>[3] http://icgem.gfz-potsdam.de/home</a:t>
            </a:r>
          </a:p>
          <a:p>
            <a:pPr marL="0" indent="0">
              <a:buNone/>
            </a:pPr>
            <a:r>
              <a:rPr lang="en-US" dirty="0">
                <a:latin typeface="+mj-lt"/>
                <a:ea typeface="Tahoma"/>
                <a:cs typeface="Tahoma"/>
              </a:rPr>
              <a:t>[4] Liapis, N., “Feasibility of Circular Orbits for Proximity Operations in Strongly Perturbed Environments Around Uniformly Rotating Asteroids,” Thesis, Embry-Riddle Aeronautical University, August 2019​</a:t>
            </a:r>
          </a:p>
          <a:p>
            <a:pPr marL="0" indent="0">
              <a:buNone/>
            </a:pPr>
            <a:endParaRPr lang="en-US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ea typeface="Tahoma" panose="020B060403050404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79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2DCBA0-7048-408F-83B8-9FA48AB0B1A5}"/>
              </a:ext>
            </a:extLst>
          </p:cNvPr>
          <p:cNvSpPr/>
          <p:nvPr/>
        </p:nvSpPr>
        <p:spPr bwMode="auto">
          <a:xfrm>
            <a:off x="0" y="-28876"/>
            <a:ext cx="12192000" cy="167511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80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7A9B9-8516-467B-8D6D-1B6E35B12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45" y="2662072"/>
            <a:ext cx="3040305" cy="2680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B6B1AC-CE3D-4676-9FF2-60CCBCA5A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24" y="2662072"/>
            <a:ext cx="4574831" cy="2680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B20F38-81C0-4102-B440-AB916950252D}"/>
              </a:ext>
            </a:extLst>
          </p:cNvPr>
          <p:cNvSpPr txBox="1"/>
          <p:nvPr/>
        </p:nvSpPr>
        <p:spPr>
          <a:xfrm>
            <a:off x="1212143" y="5506062"/>
            <a:ext cx="3345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MATLAB execution time: 100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0FE0C2-F3A6-476D-B55E-198E4DE7D58C}"/>
              </a:ext>
            </a:extLst>
          </p:cNvPr>
          <p:cNvSpPr txBox="1"/>
          <p:nvPr/>
        </p:nvSpPr>
        <p:spPr>
          <a:xfrm>
            <a:off x="7193381" y="5506062"/>
            <a:ext cx="269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Julia execution time: 1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5765BD7D-CFBA-4BB1-A12F-09C0DDE7B5C1}"/>
              </a:ext>
            </a:extLst>
          </p:cNvPr>
          <p:cNvSpPr txBox="1">
            <a:spLocks/>
          </p:cNvSpPr>
          <p:nvPr/>
        </p:nvSpPr>
        <p:spPr>
          <a:xfrm>
            <a:off x="838200" y="1668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Julia is a fast, dynamic programming language designed for scientific computing.</a:t>
            </a:r>
          </a:p>
        </p:txBody>
      </p:sp>
    </p:spTree>
    <p:extLst>
      <p:ext uri="{BB962C8B-B14F-4D97-AF65-F5344CB8AC3E}">
        <p14:creationId xmlns:p14="http://schemas.microsoft.com/office/powerpoint/2010/main" val="105260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583EB-8EF9-462F-9285-7C6589155D87}"/>
              </a:ext>
            </a:extLst>
          </p:cNvPr>
          <p:cNvSpPr/>
          <p:nvPr/>
        </p:nvSpPr>
        <p:spPr bwMode="auto">
          <a:xfrm>
            <a:off x="0" y="-28876"/>
            <a:ext cx="12192000" cy="167511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6EC61-AD96-4430-B8ED-AAD3D7A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81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BodyDataReader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a Julia package designed to retrieve data from JPL Horizons.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02D11-4C6F-44BD-80FE-C675D00E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5736F20-D878-4F27-8CB3-8A84876AA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52" y="2116357"/>
            <a:ext cx="6504687" cy="435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77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583EB-8EF9-462F-9285-7C6589155D87}"/>
              </a:ext>
            </a:extLst>
          </p:cNvPr>
          <p:cNvSpPr/>
          <p:nvPr/>
        </p:nvSpPr>
        <p:spPr bwMode="auto">
          <a:xfrm>
            <a:off x="0" y="-83304"/>
            <a:ext cx="12192000" cy="167511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6EC61-AD96-4430-B8ED-AAD3D7A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68" y="91471"/>
            <a:ext cx="11112063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We have developed a package, </a:t>
            </a:r>
            <a:r>
              <a:rPr lang="en-US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astromod</a:t>
            </a:r>
            <a:r>
              <a:rPr lang="en-US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, that retrieves properties of asteroids.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5EE4D42-E743-4C37-B3B7-F4BDD5C54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936" y="1710606"/>
            <a:ext cx="8543204" cy="4783517"/>
          </a:xfrm>
          <a:ln w="285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572491-DE36-424C-A9F5-AC76D48F6D5E}"/>
              </a:ext>
            </a:extLst>
          </p:cNvPr>
          <p:cNvSpPr txBox="1"/>
          <p:nvPr/>
        </p:nvSpPr>
        <p:spPr>
          <a:xfrm>
            <a:off x="1635350" y="6217124"/>
            <a:ext cx="45095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ahoma"/>
                <a:ea typeface="Tahoma"/>
                <a:cs typeface="Arial"/>
              </a:rPr>
              <a:t>[1]</a:t>
            </a:r>
            <a:endParaRPr lang="en-US" dirty="0">
              <a:solidFill>
                <a:schemeClr val="bg1"/>
              </a:solidFill>
              <a:latin typeface="Tahoma"/>
              <a:ea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9918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583EB-8EF9-462F-9285-7C6589155D87}"/>
              </a:ext>
            </a:extLst>
          </p:cNvPr>
          <p:cNvSpPr/>
          <p:nvPr/>
        </p:nvSpPr>
        <p:spPr bwMode="auto">
          <a:xfrm>
            <a:off x="0" y="-28876"/>
            <a:ext cx="12192000" cy="167511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6EC61-AD96-4430-B8ED-AAD3D7A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731"/>
            <a:ext cx="10515600" cy="1437862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DAMIT provides text that our program can use to pull the user requested asteroid properties. </a:t>
            </a:r>
          </a:p>
        </p:txBody>
      </p:sp>
      <p:pic>
        <p:nvPicPr>
          <p:cNvPr id="7" name="Picture 6" descr="A close up of a newspaper&#10;&#10;Description generated with high confidence">
            <a:extLst>
              <a:ext uri="{FF2B5EF4-FFF2-40B4-BE49-F238E27FC236}">
                <a16:creationId xmlns:a16="http://schemas.microsoft.com/office/drawing/2014/main" id="{1D88B5E7-F9C0-4573-9605-2A8A094D9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900" y="2237582"/>
            <a:ext cx="9551775" cy="3513739"/>
          </a:xfrm>
          <a:prstGeom prst="rect">
            <a:avLst/>
          </a:prstGeom>
        </p:spPr>
      </p:pic>
      <p:pic>
        <p:nvPicPr>
          <p:cNvPr id="10" name="Picture 9" descr="A close up of a newspaper&#10;&#10;Description generated with high confidence">
            <a:extLst>
              <a:ext uri="{FF2B5EF4-FFF2-40B4-BE49-F238E27FC236}">
                <a16:creationId xmlns:a16="http://schemas.microsoft.com/office/drawing/2014/main" id="{1D88B5E7-F9C0-4573-9605-2A8A094D97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5911"/>
          <a:stretch/>
        </p:blipFill>
        <p:spPr>
          <a:xfrm>
            <a:off x="1319900" y="2237581"/>
            <a:ext cx="9551775" cy="14366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Picture 10" descr="A close up of a newspaper&#10;&#10;Description generated with high confidence">
            <a:extLst>
              <a:ext uri="{FF2B5EF4-FFF2-40B4-BE49-F238E27FC236}">
                <a16:creationId xmlns:a16="http://schemas.microsoft.com/office/drawing/2014/main" id="{1D88B5E7-F9C0-4573-9605-2A8A094D97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027" b="17569"/>
          <a:stretch/>
        </p:blipFill>
        <p:spPr>
          <a:xfrm>
            <a:off x="1319900" y="4838700"/>
            <a:ext cx="9551775" cy="2952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2264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583EB-8EF9-462F-9285-7C6589155D87}"/>
              </a:ext>
            </a:extLst>
          </p:cNvPr>
          <p:cNvSpPr/>
          <p:nvPr/>
        </p:nvSpPr>
        <p:spPr bwMode="auto">
          <a:xfrm>
            <a:off x="0" y="-28876"/>
            <a:ext cx="12192000" cy="167511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6EC61-AD96-4430-B8ED-AAD3D7A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8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program uses the input data to parse the DAMIT database and output the requested values.</a:t>
            </a: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6FE74D30-DBC1-476F-A6F4-30D51291DC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337001"/>
              </p:ext>
            </p:extLst>
          </p:nvPr>
        </p:nvGraphicFramePr>
        <p:xfrm>
          <a:off x="52252" y="2978333"/>
          <a:ext cx="12087497" cy="282239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096001">
                  <a:extLst>
                    <a:ext uri="{9D8B030D-6E8A-4147-A177-3AD203B41FA5}">
                      <a16:colId xmlns:a16="http://schemas.microsoft.com/office/drawing/2014/main" val="16520853"/>
                    </a:ext>
                  </a:extLst>
                </a:gridCol>
                <a:gridCol w="5991496">
                  <a:extLst>
                    <a:ext uri="{9D8B030D-6E8A-4147-A177-3AD203B41FA5}">
                      <a16:colId xmlns:a16="http://schemas.microsoft.com/office/drawing/2014/main" val="3952575430"/>
                    </a:ext>
                  </a:extLst>
                </a:gridCol>
              </a:tblGrid>
              <a:tr h="693116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404368"/>
                  </a:ext>
                </a:extLst>
              </a:tr>
              <a:tr h="2129276">
                <a:tc>
                  <a:txBody>
                    <a:bodyPr/>
                    <a:lstStyle/>
                    <a:p>
                      <a:pPr algn="ctr"/>
                      <a:endParaRPr lang="en-US" sz="1750" b="1" i="0" u="none" strike="noStrike" kern="120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1750" b="1" i="0" u="none" strike="noStrike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julia&gt;astermod([”Psyche”],[”equivalent diameter”])</a:t>
                      </a:r>
                      <a:endParaRPr lang="en-US" sz="175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750" b="1" i="0" u="none" strike="noStrike" kern="120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rtl="0" fontAlgn="base"/>
                      <a:r>
                        <a:rPr lang="en-US" sz="1750" b="1" i="0" u="none" strike="noStrike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["asteroid id" "model id" "equivalent diameter"]</a:t>
                      </a:r>
                      <a:r>
                        <a:rPr lang="en-US" sz="1750" b="0" i="0" u="none" strike="noStrike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US" sz="1750" b="0" i="0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en-US" sz="1750" b="1" i="0" u="none" strike="noStrike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["===", "===", "===", "==="]</a:t>
                      </a:r>
                      <a:r>
                        <a:rPr lang="en-US" sz="1750" b="0" i="0" u="none" strike="noStrike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US" sz="1750" b="0" i="0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en-US" sz="1750" b="1" i="0" u="none" strike="noStrike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["109", "113", "211"]</a:t>
                      </a:r>
                      <a:r>
                        <a:rPr lang="en-US" sz="1750" b="0" i="0" u="none" strike="noStrike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US" sz="1750" b="0" i="0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en-US" sz="1750" b="1" i="0" u="none" strike="noStrike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["109", "1806", "224"]</a:t>
                      </a:r>
                      <a:r>
                        <a:rPr lang="en-US" sz="1750" b="0" i="0" u="none" strike="noStrike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US" sz="1750" b="0" i="0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​</a:t>
                      </a:r>
                    </a:p>
                    <a:p>
                      <a:pPr algn="ctr" rtl="0" fontAlgn="base"/>
                      <a:r>
                        <a:rPr lang="en-US" sz="1750" b="1" i="0" u="none" strike="noStrike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["===", "===", "===", "==="]</a:t>
                      </a:r>
                      <a:r>
                        <a:rPr lang="en-US" sz="1750" b="0" i="0" u="none" strike="noStrike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US" sz="1750" b="0" i="0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​</a:t>
                      </a:r>
                    </a:p>
                    <a:p>
                      <a:pPr algn="ctr"/>
                      <a:endParaRPr lang="en-US" sz="23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344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28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583EB-8EF9-462F-9285-7C6589155D87}"/>
              </a:ext>
            </a:extLst>
          </p:cNvPr>
          <p:cNvSpPr/>
          <p:nvPr/>
        </p:nvSpPr>
        <p:spPr bwMode="auto">
          <a:xfrm>
            <a:off x="0" y="-83305"/>
            <a:ext cx="12192000" cy="167511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6EC61-AD96-4430-B8ED-AAD3D7A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81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5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DAMIT also provides three-dimensional asteroids models that can be used to produce gravitational field models.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572491-DE36-424C-A9F5-AC76D48F6D5E}"/>
              </a:ext>
            </a:extLst>
          </p:cNvPr>
          <p:cNvSpPr txBox="1"/>
          <p:nvPr/>
        </p:nvSpPr>
        <p:spPr>
          <a:xfrm>
            <a:off x="838200" y="5718868"/>
            <a:ext cx="45095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ahoma"/>
                <a:ea typeface="Tahoma"/>
                <a:cs typeface="Arial"/>
              </a:rPr>
              <a:t>[5]</a:t>
            </a:r>
            <a:endParaRPr lang="en-US" dirty="0">
              <a:solidFill>
                <a:schemeClr val="bg1"/>
              </a:solidFill>
              <a:latin typeface="Tahoma"/>
              <a:ea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920" t="18446" r="6402" b="14989"/>
          <a:stretch/>
        </p:blipFill>
        <p:spPr>
          <a:xfrm>
            <a:off x="838200" y="2403276"/>
            <a:ext cx="10625777" cy="32161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572491-DE36-424C-A9F5-AC76D48F6D5E}"/>
              </a:ext>
            </a:extLst>
          </p:cNvPr>
          <p:cNvSpPr txBox="1"/>
          <p:nvPr/>
        </p:nvSpPr>
        <p:spPr>
          <a:xfrm>
            <a:off x="838200" y="5253656"/>
            <a:ext cx="45095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ahoma"/>
                <a:ea typeface="Tahoma"/>
                <a:cs typeface="Arial"/>
              </a:rPr>
              <a:t>[2]</a:t>
            </a:r>
            <a:endParaRPr lang="en-US" dirty="0">
              <a:solidFill>
                <a:schemeClr val="bg1"/>
              </a:solidFill>
              <a:latin typeface="Tahoma"/>
              <a:ea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148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583EB-8EF9-462F-9285-7C6589155D87}"/>
              </a:ext>
            </a:extLst>
          </p:cNvPr>
          <p:cNvSpPr/>
          <p:nvPr/>
        </p:nvSpPr>
        <p:spPr bwMode="auto">
          <a:xfrm>
            <a:off x="0" y="-28876"/>
            <a:ext cx="12192000" cy="167511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6EC61-AD96-4430-B8ED-AAD3D7A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8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The program recreates these asteroid models and solves for the acceleration at the user defined point.</a:t>
            </a:r>
            <a:endParaRPr lang="en-US" sz="3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CAD53D8-A5AC-4BA9-B16F-308E33E426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43" y="1841933"/>
            <a:ext cx="6999514" cy="493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B41A726-3E92-47A5-BCF6-403A63323518}"/>
              </a:ext>
            </a:extLst>
          </p:cNvPr>
          <p:cNvSpPr txBox="1">
            <a:spLocks/>
          </p:cNvSpPr>
          <p:nvPr/>
        </p:nvSpPr>
        <p:spPr>
          <a:xfrm>
            <a:off x="6096000" y="2517596"/>
            <a:ext cx="5771949" cy="3183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583EB-8EF9-462F-9285-7C6589155D87}"/>
              </a:ext>
            </a:extLst>
          </p:cNvPr>
          <p:cNvSpPr/>
          <p:nvPr/>
        </p:nvSpPr>
        <p:spPr bwMode="auto">
          <a:xfrm>
            <a:off x="0" y="-28876"/>
            <a:ext cx="12192000" cy="167511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6EC61-AD96-4430-B8ED-AAD3D7A9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8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program can also utilize spherical harmonics to solve for gravitational potentials.</a:t>
            </a:r>
          </a:p>
        </p:txBody>
      </p:sp>
      <p:pic>
        <p:nvPicPr>
          <p:cNvPr id="3" name="Content Placeholder 2" descr="A picture containing sitting, dark, apple, egg&#10;&#10;Description automatically generated">
            <a:extLst>
              <a:ext uri="{FF2B5EF4-FFF2-40B4-BE49-F238E27FC236}">
                <a16:creationId xmlns:a16="http://schemas.microsoft.com/office/drawing/2014/main" id="{34FE1B4B-9C6E-49C0-9017-A0C074F31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65" y="1059995"/>
            <a:ext cx="6138069" cy="613806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D88254-E6F5-41F4-B68F-CA486C9C238A}"/>
              </a:ext>
            </a:extLst>
          </p:cNvPr>
          <p:cNvSpPr txBox="1"/>
          <p:nvPr/>
        </p:nvSpPr>
        <p:spPr>
          <a:xfrm>
            <a:off x="4239491" y="6306127"/>
            <a:ext cx="491837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latin typeface="Tahoma"/>
                <a:ea typeface="Tahoma"/>
                <a:cs typeface="Tahoma"/>
              </a:rPr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120805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41CE3E456F0347BFCCB56A1408CE57" ma:contentTypeVersion="8" ma:contentTypeDescription="Create a new document." ma:contentTypeScope="" ma:versionID="681dd11d466fcec368a6f36f71f2b8b9">
  <xsd:schema xmlns:xsd="http://www.w3.org/2001/XMLSchema" xmlns:xs="http://www.w3.org/2001/XMLSchema" xmlns:p="http://schemas.microsoft.com/office/2006/metadata/properties" xmlns:ns2="fe5a6013-eb46-490c-b19c-b2749aaef960" targetNamespace="http://schemas.microsoft.com/office/2006/metadata/properties" ma:root="true" ma:fieldsID="7a613d9254bfbf56728527d3a92c61fd" ns2:_="">
    <xsd:import namespace="fe5a6013-eb46-490c-b19c-b2749aaef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a6013-eb46-490c-b19c-b2749aaef9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3E06B6-B567-4808-BD9F-35F095EB66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5a6013-eb46-490c-b19c-b2749aaef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7F955E-78D5-402C-A737-918B8C9C5C0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6512744-A59B-440F-9290-6DF598A829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900</Words>
  <Application>Microsoft Office PowerPoint</Application>
  <PresentationFormat>Widescreen</PresentationFormat>
  <Paragraphs>117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BodyDataReader is a Julia package designed to retrieve data from JPL Horizons.</vt:lpstr>
      <vt:lpstr>We have developed a package, astromod, that retrieves properties of asteroids.</vt:lpstr>
      <vt:lpstr>DAMIT provides text that our program can use to pull the user requested asteroid properties. </vt:lpstr>
      <vt:lpstr>The program uses the input data to parse the DAMIT database and output the requested values.</vt:lpstr>
      <vt:lpstr>DAMIT also provides three-dimensional asteroids models that can be used to produce gravitational field models.</vt:lpstr>
      <vt:lpstr>The program recreates these asteroid models and solves for the acceleration at the user defined point.</vt:lpstr>
      <vt:lpstr>The program can also utilize spherical harmonics to solve for gravitational potentials.</vt:lpstr>
      <vt:lpstr>Alternatively the program has a method to solve for acceleration using the Brillouin sphere and moments of inertia.</vt:lpstr>
      <vt:lpstr>This method requires separate solutions for field points within the Brillouin Sphere</vt:lpstr>
      <vt:lpstr>In the future, we plan to transfer additional packages to Julia and expand the program’s capabilities.</vt:lpstr>
      <vt:lpstr>In summary, BodyDataReader is fully functional and other packages are in progress.</vt:lpstr>
      <vt:lpstr>We would like to give a big thank you to those who have supported us!</vt:lpstr>
      <vt:lpstr>In summary, Ephemeris Reader is fully functional and other packages are in progress.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Tristan Minkoff</dc:creator>
  <cp:lastModifiedBy>Tristan Minkoff</cp:lastModifiedBy>
  <cp:revision>106</cp:revision>
  <dcterms:created xsi:type="dcterms:W3CDTF">2019-12-12T22:32:37Z</dcterms:created>
  <dcterms:modified xsi:type="dcterms:W3CDTF">2020-04-03T17:49:16Z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0x010100CB41CE3E456F0347BFCCB56A1408CE57</vt:lpwstr>
  </property>
  <property fmtid="{D5CDD505-2E9C-101B-9397-08002B2CF9AE}" pid="3" name="ComplianceAssetId">
    <vt:lpwstr/>
  </property>
</Properties>
</file>